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53"/>
  </p:notesMasterIdLst>
  <p:sldIdLst>
    <p:sldId id="256" r:id="rId2"/>
    <p:sldId id="348" r:id="rId3"/>
    <p:sldId id="327" r:id="rId4"/>
    <p:sldId id="369" r:id="rId5"/>
    <p:sldId id="374" r:id="rId6"/>
    <p:sldId id="378" r:id="rId7"/>
    <p:sldId id="377" r:id="rId8"/>
    <p:sldId id="376" r:id="rId9"/>
    <p:sldId id="381" r:id="rId10"/>
    <p:sldId id="380" r:id="rId11"/>
    <p:sldId id="382" r:id="rId12"/>
    <p:sldId id="385" r:id="rId13"/>
    <p:sldId id="387" r:id="rId14"/>
    <p:sldId id="386" r:id="rId15"/>
    <p:sldId id="409" r:id="rId16"/>
    <p:sldId id="410" r:id="rId17"/>
    <p:sldId id="411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44" r:id="rId35"/>
    <p:sldId id="431" r:id="rId36"/>
    <p:sldId id="430" r:id="rId37"/>
    <p:sldId id="429" r:id="rId38"/>
    <p:sldId id="432" r:id="rId39"/>
    <p:sldId id="433" r:id="rId40"/>
    <p:sldId id="434" r:id="rId41"/>
    <p:sldId id="445" r:id="rId42"/>
    <p:sldId id="446" r:id="rId43"/>
    <p:sldId id="447" r:id="rId44"/>
    <p:sldId id="448" r:id="rId45"/>
    <p:sldId id="449" r:id="rId46"/>
    <p:sldId id="450" r:id="rId47"/>
    <p:sldId id="452" r:id="rId48"/>
    <p:sldId id="451" r:id="rId49"/>
    <p:sldId id="454" r:id="rId50"/>
    <p:sldId id="453" r:id="rId51"/>
    <p:sldId id="435" r:id="rId52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en Keushkerian" initials="SK" lastIdx="3" clrIdx="0">
    <p:extLst>
      <p:ext uri="{19B8F6BF-5375-455C-9EA6-DF929625EA0E}">
        <p15:presenceInfo xmlns:p15="http://schemas.microsoft.com/office/powerpoint/2012/main" userId="830e91205a3ce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66" autoAdjust="0"/>
    <p:restoredTop sz="95303" autoAdjust="0"/>
  </p:normalViewPr>
  <p:slideViewPr>
    <p:cSldViewPr snapToGrid="0">
      <p:cViewPr varScale="1">
        <p:scale>
          <a:sx n="114" d="100"/>
          <a:sy n="114" d="100"/>
        </p:scale>
        <p:origin x="83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42CC-1C73-4482-A536-75D9EB798A90}" type="datetimeFigureOut">
              <a:rPr lang="es-UY" smtClean="0"/>
              <a:t>1/11/2022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AA762-D16F-4335-87EC-E9901F8666F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8826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1592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41620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47073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18893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5430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11204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620063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19456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6945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44226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47704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14912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53710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01088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13705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87127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0959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18832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91423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13017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187082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721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96306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785846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31016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44620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28666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99712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28101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298735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7704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30456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1141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98633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8837172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541728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75438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985265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0879600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5802104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569807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946525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578077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33503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5883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6387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7076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6579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6121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D457-D03D-493A-9E3C-C3CEB482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2B745-3C07-43B3-B6C6-CB27491B6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6871-922C-4D24-A006-F7447B61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9767-09E7-40D2-ADE2-381A9D1F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4980-313D-445A-9AAD-A4047FA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4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1F6-D36E-4B04-915C-0665E54F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15E9-B73B-4DEE-AE55-C5047DE95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8688-0F0B-4716-88BA-CE8E46FD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39E19-29E5-4802-BA80-C263C783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D134-7A51-4D5E-88BB-FD236A95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4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940A0-4D0B-4C1C-953E-E46A6B04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1B4E8-BC66-49BC-A7D5-4AB1887E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ED4F-D196-4AA4-87E3-59D9740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74BD-B003-4F73-B883-24115684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0E25-044D-48AB-A73B-EEE662C2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E3B-D207-47FF-BA9F-1DDDFEDD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6C74-DC4C-4A36-A5EC-BB0A9465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225C-160A-4ADC-8B97-B78C68CC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8E38-FFCC-4EF3-BDF6-719E6168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E02A-12E5-4387-9566-1D8ACA73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1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6D7-EF70-4D99-BC26-7F6E5E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17D56-4EE5-444D-B79E-6FA64491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9E4A-F5ED-4BF7-B40F-DD7C5D1C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15CE-B45F-4707-91F0-79BBEFDF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EC65-1CF5-4B8A-8F6E-3F1E25E7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0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857B-6393-4665-A514-13C919BC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0B14-3C83-4E84-A708-F70E7AE23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8DE90-9C6B-4703-A3EF-5CE6025C2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D7F7-1288-484A-8EAA-7CC5D70F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6E10B-CDC4-4E73-820D-F409134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5EC6-6C2A-4AEA-BFAB-D7F99E8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A03-59AB-4FBF-AD2E-FC17CC71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5335F-196F-432C-B13B-3F46F01C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1DAC-C784-431D-8495-CAEFFDD3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8A505-3729-4C28-A98C-14197319F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D4CDD-98D2-4CD7-BA2C-BE9A39C5E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926FD-189E-4B26-8347-2232832E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1E86-3C32-49A9-A4D1-B519055E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44EC3-55A3-4CA4-830F-4F37BE1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384-6ED8-4AF6-9B06-532C8455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1DACD-0088-44DD-821A-E2EAECC5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5F6E2-5717-4CEF-B85B-68CC9673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E0A8D-CC22-4D81-970A-149BF5D2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353AD-2631-4652-8231-A3CB3707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2DF64-AE6A-4D06-93A2-7FD374E7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D415-C6CE-4C19-B447-FF68CCC4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B817-80E2-4751-92DF-C392257C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3369-BC90-4092-A95F-D3042FB0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062F-77FB-43AF-95F7-92AE35025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CD3A4-FEBB-4486-98D0-3F4B3CE0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E0FB-1AF8-4A8A-B555-A64682F9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4C9BB-8B7E-460B-BA0C-0844128B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6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778F-BB22-4CCE-8A7A-7BFD8EAD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514E8-6917-460A-B13E-1123358FC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71DF7-AF47-442B-87BB-15BA1660A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7BCB6-9FBB-4DBC-860C-8C2B0839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BA68-096A-485E-AD05-D9D1BCB1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B6E7-8108-4BC8-8311-972A265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7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8D965-0CE8-475F-BC3D-DE5C832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58517-5614-4556-98A6-19273DAD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9E9A-25CC-4EC3-909E-996344E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194C-F7E3-4B52-ACD8-68D635B7A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78D56-6401-4828-88EA-B900352B2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5" Type="http://schemas.openxmlformats.org/officeDocument/2006/relationships/image" Target="../media/image75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5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E2D9-EEAC-43DC-8937-C618C75C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7524" b="156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5E127-CCEB-485E-B8E5-A0280391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UY" sz="4100" dirty="0"/>
              <a:t>COMUNIACIONES </a:t>
            </a:r>
            <a:br>
              <a:rPr lang="es-UY" sz="4100" dirty="0"/>
            </a:br>
            <a:r>
              <a:rPr lang="es-UY" sz="4100" dirty="0"/>
              <a:t>UNIFICADAS</a:t>
            </a:r>
            <a:br>
              <a:rPr lang="es-UY" sz="4100" dirty="0"/>
            </a:br>
            <a:br>
              <a:rPr lang="es-UY" sz="4100" dirty="0"/>
            </a:br>
            <a:r>
              <a:rPr lang="es-UY" sz="4100" dirty="0"/>
              <a:t>Agosto 2022</a:t>
            </a:r>
            <a:br>
              <a:rPr lang="es-UY" sz="4100" dirty="0"/>
            </a:b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6C455-43C2-49A8-831C-B75562E41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7790" y="4868823"/>
            <a:ext cx="4134170" cy="580028"/>
          </a:xfrm>
        </p:spPr>
        <p:txBody>
          <a:bodyPr>
            <a:normAutofit/>
          </a:bodyPr>
          <a:lstStyle/>
          <a:p>
            <a:pPr algn="l"/>
            <a:r>
              <a:rPr lang="es-UY" sz="2000" dirty="0"/>
              <a:t>Cisco Unified Contact Center Express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Flujo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D82C-EAFC-4A28-954E-48800090CD4A}"/>
              </a:ext>
            </a:extLst>
          </p:cNvPr>
          <p:cNvSpPr txBox="1"/>
          <p:nvPr/>
        </p:nvSpPr>
        <p:spPr>
          <a:xfrm>
            <a:off x="6199632" y="1200043"/>
            <a:ext cx="257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¿Cómo ruteo la llamada?</a:t>
            </a:r>
          </a:p>
        </p:txBody>
      </p:sp>
      <p:pic>
        <p:nvPicPr>
          <p:cNvPr id="10" name="Picture 20" descr="C:\Users\ecoffey\AppData\Local\Temp\Rar$DRa0.138\30008_Device_call_manager_unknown_64.png">
            <a:extLst>
              <a:ext uri="{FF2B5EF4-FFF2-40B4-BE49-F238E27FC236}">
                <a16:creationId xmlns:a16="http://schemas.microsoft.com/office/drawing/2014/main" id="{D68C0B83-32B5-491D-9B35-F1994BAB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7" y="1355586"/>
            <a:ext cx="885201" cy="88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310CD6-111E-4BBE-B534-506CE236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41" y="1312106"/>
            <a:ext cx="680084" cy="9892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45341-7CA7-4A3C-968F-37429370B203}"/>
              </a:ext>
            </a:extLst>
          </p:cNvPr>
          <p:cNvSpPr txBox="1"/>
          <p:nvPr/>
        </p:nvSpPr>
        <p:spPr>
          <a:xfrm>
            <a:off x="3213549" y="2988157"/>
            <a:ext cx="128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Se crea una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1D4B1B-BFEF-46B3-845C-C4B62AC0B100}"/>
              </a:ext>
            </a:extLst>
          </p:cNvPr>
          <p:cNvCxnSpPr>
            <a:stCxn id="10" idx="3"/>
          </p:cNvCxnSpPr>
          <p:nvPr/>
        </p:nvCxnSpPr>
        <p:spPr>
          <a:xfrm flipV="1">
            <a:off x="1558168" y="1798186"/>
            <a:ext cx="21443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5B4257-EB21-4BF9-A14F-842C23A9258F}"/>
              </a:ext>
            </a:extLst>
          </p:cNvPr>
          <p:cNvCxnSpPr>
            <a:stCxn id="12" idx="2"/>
          </p:cNvCxnSpPr>
          <p:nvPr/>
        </p:nvCxnSpPr>
        <p:spPr>
          <a:xfrm>
            <a:off x="3962283" y="2301319"/>
            <a:ext cx="0" cy="68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550A0A-3596-4C33-90B2-B0B8C45D9D76}"/>
              </a:ext>
            </a:extLst>
          </p:cNvPr>
          <p:cNvSpPr/>
          <p:nvPr/>
        </p:nvSpPr>
        <p:spPr>
          <a:xfrm>
            <a:off x="3169920" y="3500512"/>
            <a:ext cx="1375955" cy="369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Application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6440CB-6C29-4749-B704-69D12538D260}"/>
              </a:ext>
            </a:extLst>
          </p:cNvPr>
          <p:cNvCxnSpPr>
            <a:stCxn id="22" idx="2"/>
          </p:cNvCxnSpPr>
          <p:nvPr/>
        </p:nvCxnSpPr>
        <p:spPr>
          <a:xfrm flipH="1">
            <a:off x="3857897" y="3869844"/>
            <a:ext cx="1" cy="59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16A2B0-0FB2-450A-A6F8-1E858AE428AD}"/>
              </a:ext>
            </a:extLst>
          </p:cNvPr>
          <p:cNvSpPr/>
          <p:nvPr/>
        </p:nvSpPr>
        <p:spPr>
          <a:xfrm>
            <a:off x="3169920" y="4476205"/>
            <a:ext cx="1375954" cy="5087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solidFill>
                  <a:schemeClr val="bg1"/>
                </a:solidFill>
              </a:rPr>
              <a:t>Trigger</a:t>
            </a:r>
            <a:r>
              <a:rPr lang="es-UY" dirty="0">
                <a:solidFill>
                  <a:schemeClr val="bg1"/>
                </a:solidFill>
              </a:rPr>
              <a:t> con </a:t>
            </a:r>
            <a:r>
              <a:rPr lang="es-UY" dirty="0" err="1">
                <a:solidFill>
                  <a:schemeClr val="bg1"/>
                </a:solidFill>
              </a:rPr>
              <a:t>Dn</a:t>
            </a:r>
            <a:r>
              <a:rPr lang="es-UY" dirty="0">
                <a:solidFill>
                  <a:schemeClr val="bg1"/>
                </a:solidFill>
              </a:rPr>
              <a:t> 4000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8C63AFE-096C-476F-965D-C92C09F5A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14" y="389799"/>
            <a:ext cx="4203903" cy="69491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52CC1E-E044-4151-8AD5-BF28484F8D09}"/>
              </a:ext>
            </a:extLst>
          </p:cNvPr>
          <p:cNvCxnSpPr>
            <a:cxnSpLocks/>
            <a:stCxn id="26" idx="1"/>
            <a:endCxn id="32" idx="3"/>
          </p:cNvCxnSpPr>
          <p:nvPr/>
        </p:nvCxnSpPr>
        <p:spPr>
          <a:xfrm flipH="1" flipV="1">
            <a:off x="1881051" y="4721882"/>
            <a:ext cx="1288869" cy="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C5F43E-6031-4D69-B716-41DA013A7369}"/>
              </a:ext>
            </a:extLst>
          </p:cNvPr>
          <p:cNvSpPr/>
          <p:nvPr/>
        </p:nvSpPr>
        <p:spPr>
          <a:xfrm>
            <a:off x="505096" y="4467497"/>
            <a:ext cx="1375955" cy="5087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CTI RP con</a:t>
            </a:r>
          </a:p>
          <a:p>
            <a:pPr algn="ctr"/>
            <a:r>
              <a:rPr lang="es-UY" dirty="0">
                <a:solidFill>
                  <a:schemeClr val="bg1"/>
                </a:solidFill>
              </a:rPr>
              <a:t>DN 4000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E79965F-0AF8-45E4-8CB7-1DEEFF180E5D}"/>
              </a:ext>
            </a:extLst>
          </p:cNvPr>
          <p:cNvSpPr/>
          <p:nvPr/>
        </p:nvSpPr>
        <p:spPr>
          <a:xfrm>
            <a:off x="3213549" y="5255623"/>
            <a:ext cx="1375954" cy="5087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CCG con x DN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3E60B0-F0B1-49AD-AE5F-A873734F5229}"/>
              </a:ext>
            </a:extLst>
          </p:cNvPr>
          <p:cNvSpPr txBox="1"/>
          <p:nvPr/>
        </p:nvSpPr>
        <p:spPr>
          <a:xfrm>
            <a:off x="5327033" y="3737541"/>
            <a:ext cx="6629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El Call Control Group (CCG):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 es un grupo de puertos  de IVR en UCCX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 un grupo de puertos CTI en el CUCM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Establece cantidad máxima de puertos que puede usar la aplicación contra el CUCM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lvl="1"/>
            <a:r>
              <a:rPr lang="es-UY" dirty="0"/>
              <a:t>¿Que implica entonces tener un CCG con 10 DN?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E41BC7E-7A79-450B-BCAF-7B95FAB99919}"/>
              </a:ext>
            </a:extLst>
          </p:cNvPr>
          <p:cNvSpPr/>
          <p:nvPr/>
        </p:nvSpPr>
        <p:spPr>
          <a:xfrm>
            <a:off x="2795451" y="2908663"/>
            <a:ext cx="2055214" cy="35705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4CB58FA-F0A1-4576-969C-16779CE0953F}"/>
              </a:ext>
            </a:extLst>
          </p:cNvPr>
          <p:cNvSpPr/>
          <p:nvPr/>
        </p:nvSpPr>
        <p:spPr>
          <a:xfrm>
            <a:off x="121924" y="2936625"/>
            <a:ext cx="2055214" cy="35705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722FFC-FD24-434E-A881-AAF1DBAF90E4}"/>
              </a:ext>
            </a:extLst>
          </p:cNvPr>
          <p:cNvCxnSpPr/>
          <p:nvPr/>
        </p:nvCxnSpPr>
        <p:spPr>
          <a:xfrm flipH="1">
            <a:off x="1881051" y="5510012"/>
            <a:ext cx="1288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B00388-B5C8-42E7-B320-DFDFDEBDDD15}"/>
              </a:ext>
            </a:extLst>
          </p:cNvPr>
          <p:cNvSpPr/>
          <p:nvPr/>
        </p:nvSpPr>
        <p:spPr>
          <a:xfrm>
            <a:off x="539932" y="5255623"/>
            <a:ext cx="1375955" cy="5087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Se crean x CTI Ports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0E5AE10-D89B-4384-A2A1-620E0B48A37A}"/>
              </a:ext>
            </a:extLst>
          </p:cNvPr>
          <p:cNvSpPr/>
          <p:nvPr/>
        </p:nvSpPr>
        <p:spPr>
          <a:xfrm>
            <a:off x="735872" y="5791241"/>
            <a:ext cx="914401" cy="209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CTI Port 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FD68F64-AD2A-46BC-B8A5-777E26DAC8DF}"/>
              </a:ext>
            </a:extLst>
          </p:cNvPr>
          <p:cNvSpPr/>
          <p:nvPr/>
        </p:nvSpPr>
        <p:spPr>
          <a:xfrm>
            <a:off x="879565" y="5992948"/>
            <a:ext cx="914401" cy="209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CTI Port 2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353825E-FE5B-4BD8-8813-3453C5210A0F}"/>
              </a:ext>
            </a:extLst>
          </p:cNvPr>
          <p:cNvSpPr/>
          <p:nvPr/>
        </p:nvSpPr>
        <p:spPr>
          <a:xfrm>
            <a:off x="1023258" y="6194655"/>
            <a:ext cx="914401" cy="209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CTI Port 3</a:t>
            </a:r>
          </a:p>
        </p:txBody>
      </p:sp>
    </p:spTree>
    <p:extLst>
      <p:ext uri="{BB962C8B-B14F-4D97-AF65-F5344CB8AC3E}">
        <p14:creationId xmlns:p14="http://schemas.microsoft.com/office/powerpoint/2010/main" val="310913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Terminologia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A9F356-5B14-4908-A733-4CC3B01E5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40473"/>
              </p:ext>
            </p:extLst>
          </p:nvPr>
        </p:nvGraphicFramePr>
        <p:xfrm>
          <a:off x="2406468" y="1494729"/>
          <a:ext cx="5418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900971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0117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Unified Call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Unified CCX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CTI Route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Trigger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6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CTI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Call Control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237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DDA2FF-16CE-4279-93A3-E82D94A08210}"/>
              </a:ext>
            </a:extLst>
          </p:cNvPr>
          <p:cNvSpPr txBox="1"/>
          <p:nvPr/>
        </p:nvSpPr>
        <p:spPr>
          <a:xfrm>
            <a:off x="992777" y="3021874"/>
            <a:ext cx="10168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 sistema UCCX puede proveer hasta 400 IVR ports ( también conocidos como CTI Ports)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Depende de su capacidad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Cada CTI Port y CTI Route Point tiene asignados un numero DN único , como si fueran un teléfono.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FF0000"/>
                </a:solidFill>
              </a:rPr>
              <a:t>La creación de los puertos CTI y CTIRP en el CUCM se hace automáticamente al configurar la aplicación en el UCCX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3694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s-UY" dirty="0"/>
              <a:t>Terminología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B3F34-9B4C-4137-A391-CF03FCE4394E}"/>
              </a:ext>
            </a:extLst>
          </p:cNvPr>
          <p:cNvSpPr txBox="1"/>
          <p:nvPr/>
        </p:nvSpPr>
        <p:spPr>
          <a:xfrm>
            <a:off x="979714" y="1079804"/>
            <a:ext cx="109242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0070C0"/>
                </a:solidFill>
              </a:rPr>
              <a:t>Resource Manager </a:t>
            </a:r>
            <a:r>
              <a:rPr lang="es-UY" dirty="0" err="1">
                <a:solidFill>
                  <a:srgbClr val="0070C0"/>
                </a:solidFill>
              </a:rPr>
              <a:t>Subsystem</a:t>
            </a: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responsable de monitorear el estado de los agentes y seleccionar agentes basados en los </a:t>
            </a:r>
            <a:r>
              <a:rPr lang="es-UY" dirty="0" err="1"/>
              <a:t>skills</a:t>
            </a:r>
            <a:r>
              <a:rPr lang="es-UY" dirty="0"/>
              <a:t> y el requerimiento del </a:t>
            </a:r>
            <a:r>
              <a:rPr lang="es-UY" dirty="0" err="1"/>
              <a:t>skill</a:t>
            </a:r>
            <a:r>
              <a:rPr lang="es-UY" dirty="0"/>
              <a:t> de la cola.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b="1" dirty="0"/>
              <a:t>Resource (Recurso)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Es lo que se conoce como </a:t>
            </a:r>
            <a:r>
              <a:rPr lang="es-UY" b="1" dirty="0">
                <a:solidFill>
                  <a:srgbClr val="FF0000"/>
                </a:solidFill>
              </a:rPr>
              <a:t>Agente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b="1" dirty="0"/>
              <a:t>Resource Group (Grupo de Recursos)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Se usa para enviar una llamada a un grupo de Agentes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b="1" dirty="0" err="1"/>
              <a:t>Skill</a:t>
            </a:r>
            <a:r>
              <a:rPr lang="es-UY" b="1" dirty="0"/>
              <a:t> (Habilidad)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Nombre Descriptivo ( Ventas , Socios , Información, Soporte)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Al recurso se le asocia un </a:t>
            </a:r>
            <a:r>
              <a:rPr lang="es-UY" b="1" dirty="0" err="1">
                <a:solidFill>
                  <a:srgbClr val="FF0000"/>
                </a:solidFill>
              </a:rPr>
              <a:t>skill</a:t>
            </a:r>
            <a:r>
              <a:rPr lang="es-UY" dirty="0"/>
              <a:t> y un </a:t>
            </a:r>
            <a:r>
              <a:rPr lang="es-UY" b="1" dirty="0" err="1">
                <a:solidFill>
                  <a:srgbClr val="FF0000"/>
                </a:solidFill>
              </a:rPr>
              <a:t>skill</a:t>
            </a:r>
            <a:r>
              <a:rPr lang="es-UY" b="1" dirty="0">
                <a:solidFill>
                  <a:srgbClr val="FF0000"/>
                </a:solidFill>
              </a:rPr>
              <a:t> </a:t>
            </a:r>
            <a:r>
              <a:rPr lang="es-UY" b="1" dirty="0" err="1">
                <a:solidFill>
                  <a:srgbClr val="FF0000"/>
                </a:solidFill>
              </a:rPr>
              <a:t>level</a:t>
            </a:r>
            <a:endParaRPr lang="es-UY" b="1" dirty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b="1" dirty="0"/>
              <a:t>Contact Service Queue (Cola)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Indica como rutear la llamada al Agente , si es basado en el Resource group o el </a:t>
            </a:r>
            <a:r>
              <a:rPr lang="es-UY" dirty="0" err="1"/>
              <a:t>resoure</a:t>
            </a:r>
            <a:r>
              <a:rPr lang="es-UY" dirty="0"/>
              <a:t> skill.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Se puede enviar al agente</a:t>
            </a:r>
            <a:r>
              <a:rPr lang="en-US" dirty="0"/>
              <a:t>: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que ha estado disponible mas tiempo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Linear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round robin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Mas skill</a:t>
            </a:r>
          </a:p>
        </p:txBody>
      </p:sp>
    </p:spTree>
    <p:extLst>
      <p:ext uri="{BB962C8B-B14F-4D97-AF65-F5344CB8AC3E}">
        <p14:creationId xmlns:p14="http://schemas.microsoft.com/office/powerpoint/2010/main" val="1592276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214137"/>
            <a:ext cx="5212770" cy="769172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F8417-5CD0-4FE3-A87A-8F7FDD3D4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0" r="16757" b="8152"/>
          <a:stretch/>
        </p:blipFill>
        <p:spPr>
          <a:xfrm>
            <a:off x="7275676" y="1341585"/>
            <a:ext cx="4440834" cy="5450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71AD6-4C4C-4C1F-8BE5-A62C56A85966}"/>
              </a:ext>
            </a:extLst>
          </p:cNvPr>
          <p:cNvSpPr txBox="1"/>
          <p:nvPr/>
        </p:nvSpPr>
        <p:spPr>
          <a:xfrm>
            <a:off x="5933881" y="65021"/>
            <a:ext cx="5449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4000" dirty="0">
                <a:solidFill>
                  <a:srgbClr val="FF0000"/>
                </a:solidFill>
              </a:rPr>
              <a:t>Una Application es una instancia de un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5126C-4AB2-4927-A13D-179C57D0A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79" y="1388460"/>
            <a:ext cx="648743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screen shot of a computer&#10;&#10;Description automatically generated">
            <a:extLst>
              <a:ext uri="{FF2B5EF4-FFF2-40B4-BE49-F238E27FC236}">
                <a16:creationId xmlns:a16="http://schemas.microsoft.com/office/drawing/2014/main" id="{6938C035-1BC4-41E3-A8A6-74B7F1038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61" y="1470197"/>
            <a:ext cx="7277100" cy="49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19" y="218146"/>
            <a:ext cx="4126990" cy="1179576"/>
          </a:xfrm>
        </p:spPr>
        <p:txBody>
          <a:bodyPr>
            <a:normAutofit/>
          </a:bodyPr>
          <a:lstStyle/>
          <a:p>
            <a:r>
              <a:rPr lang="en-US" dirty="0"/>
              <a:t>UCCX – Call Flow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516AC3-996D-4B5A-B44D-2D39ED35C35C}"/>
              </a:ext>
            </a:extLst>
          </p:cNvPr>
          <p:cNvCxnSpPr/>
          <p:nvPr/>
        </p:nvCxnSpPr>
        <p:spPr>
          <a:xfrm>
            <a:off x="3115493" y="4001080"/>
            <a:ext cx="10806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C634F0-9CD7-4D65-80B0-E3C89F96157F}"/>
              </a:ext>
            </a:extLst>
          </p:cNvPr>
          <p:cNvSpPr txBox="1"/>
          <p:nvPr/>
        </p:nvSpPr>
        <p:spPr>
          <a:xfrm>
            <a:off x="3015740" y="4141173"/>
            <a:ext cx="1280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1 - Llamada Entrante</a:t>
            </a:r>
          </a:p>
          <a:p>
            <a:r>
              <a:rPr lang="es-UY" sz="1000" dirty="0" err="1"/>
              <a:t>Nro</a:t>
            </a:r>
            <a:r>
              <a:rPr lang="es-UY" sz="1000" dirty="0"/>
              <a:t> Genérico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36040-3A4F-4409-8363-DBFB1C5A7205}"/>
              </a:ext>
            </a:extLst>
          </p:cNvPr>
          <p:cNvCxnSpPr>
            <a:cxnSpLocks/>
          </p:cNvCxnSpPr>
          <p:nvPr/>
        </p:nvCxnSpPr>
        <p:spPr>
          <a:xfrm flipV="1">
            <a:off x="4781006" y="2331938"/>
            <a:ext cx="4223657" cy="1395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AC30E9-9912-4508-86F1-554F04CE9571}"/>
              </a:ext>
            </a:extLst>
          </p:cNvPr>
          <p:cNvSpPr txBox="1"/>
          <p:nvPr/>
        </p:nvSpPr>
        <p:spPr>
          <a:xfrm rot="20499191">
            <a:off x="4865014" y="3210036"/>
            <a:ext cx="1380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2 -  Signaling al CUCM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378147-AA02-4C83-9A9C-74E171AF7FCB}"/>
              </a:ext>
            </a:extLst>
          </p:cNvPr>
          <p:cNvCxnSpPr>
            <a:cxnSpLocks/>
          </p:cNvCxnSpPr>
          <p:nvPr/>
        </p:nvCxnSpPr>
        <p:spPr>
          <a:xfrm flipH="1">
            <a:off x="5796508" y="1478906"/>
            <a:ext cx="2812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97F90-502B-4E53-89CC-A0CFE5839171}"/>
              </a:ext>
            </a:extLst>
          </p:cNvPr>
          <p:cNvSpPr txBox="1"/>
          <p:nvPr/>
        </p:nvSpPr>
        <p:spPr>
          <a:xfrm>
            <a:off x="6478475" y="1282590"/>
            <a:ext cx="1532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3 -  JTAPI Route </a:t>
            </a:r>
            <a:r>
              <a:rPr lang="es-UY" sz="1000" dirty="0" err="1"/>
              <a:t>Request</a:t>
            </a:r>
            <a:endParaRPr lang="es-UY" sz="1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76FE15-1B0D-490A-AE86-0EA2825AE97B}"/>
              </a:ext>
            </a:extLst>
          </p:cNvPr>
          <p:cNvCxnSpPr>
            <a:cxnSpLocks/>
          </p:cNvCxnSpPr>
          <p:nvPr/>
        </p:nvCxnSpPr>
        <p:spPr>
          <a:xfrm flipV="1">
            <a:off x="5485706" y="419239"/>
            <a:ext cx="0" cy="1087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D773D5-92E3-4A12-81F0-B622750B9D45}"/>
              </a:ext>
            </a:extLst>
          </p:cNvPr>
          <p:cNvSpPr txBox="1"/>
          <p:nvPr/>
        </p:nvSpPr>
        <p:spPr>
          <a:xfrm>
            <a:off x="5178322" y="1006627"/>
            <a:ext cx="30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4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98B507A-04E0-4007-ACF1-C5CD4FD5DFE6}"/>
              </a:ext>
            </a:extLst>
          </p:cNvPr>
          <p:cNvSpPr/>
          <p:nvPr/>
        </p:nvSpPr>
        <p:spPr>
          <a:xfrm>
            <a:off x="5106884" y="151969"/>
            <a:ext cx="757644" cy="260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200" dirty="0" err="1"/>
              <a:t>Trigger</a:t>
            </a:r>
            <a:endParaRPr lang="es-UY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2A986C-E21E-472B-8B8F-03E2F55D22ED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864528" y="282350"/>
            <a:ext cx="849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8016-3595-4817-B985-B057001FD558}"/>
              </a:ext>
            </a:extLst>
          </p:cNvPr>
          <p:cNvSpPr txBox="1"/>
          <p:nvPr/>
        </p:nvSpPr>
        <p:spPr>
          <a:xfrm>
            <a:off x="6013611" y="36128"/>
            <a:ext cx="30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5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A8FA910-5F72-49D5-9BD7-F621E5E32A0F}"/>
              </a:ext>
            </a:extLst>
          </p:cNvPr>
          <p:cNvSpPr/>
          <p:nvPr/>
        </p:nvSpPr>
        <p:spPr>
          <a:xfrm>
            <a:off x="6699911" y="138437"/>
            <a:ext cx="949334" cy="260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200" dirty="0"/>
              <a:t>Application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B65D7A5-AD60-4031-89ED-66D46ACF18E2}"/>
              </a:ext>
            </a:extLst>
          </p:cNvPr>
          <p:cNvSpPr/>
          <p:nvPr/>
        </p:nvSpPr>
        <p:spPr>
          <a:xfrm>
            <a:off x="6727354" y="828759"/>
            <a:ext cx="757645" cy="220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200" dirty="0"/>
              <a:t>CCG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F0E543-29AB-4A8E-A183-F21F5008542D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548924" y="939052"/>
            <a:ext cx="1178430" cy="496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62DDE5C-276F-49F6-B408-3AC95D8A517A}"/>
              </a:ext>
            </a:extLst>
          </p:cNvPr>
          <p:cNvSpPr txBox="1"/>
          <p:nvPr/>
        </p:nvSpPr>
        <p:spPr>
          <a:xfrm rot="20091426">
            <a:off x="5757704" y="992809"/>
            <a:ext cx="74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7 – CTI DN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C6EDEA-E2B8-47FE-90AF-87AAE1A5799E}"/>
              </a:ext>
            </a:extLst>
          </p:cNvPr>
          <p:cNvCxnSpPr>
            <a:cxnSpLocks/>
          </p:cNvCxnSpPr>
          <p:nvPr/>
        </p:nvCxnSpPr>
        <p:spPr>
          <a:xfrm>
            <a:off x="5819240" y="1742598"/>
            <a:ext cx="2784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4E6528-4BF0-44BB-A337-D09D7E30F2D9}"/>
              </a:ext>
            </a:extLst>
          </p:cNvPr>
          <p:cNvSpPr txBox="1"/>
          <p:nvPr/>
        </p:nvSpPr>
        <p:spPr>
          <a:xfrm>
            <a:off x="6488727" y="1542683"/>
            <a:ext cx="1532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8 -  </a:t>
            </a:r>
            <a:r>
              <a:rPr lang="es-UY" sz="1000" dirty="0" err="1"/>
              <a:t>Reply</a:t>
            </a:r>
            <a:r>
              <a:rPr lang="es-UY" sz="1000" dirty="0"/>
              <a:t> con DN  de CTI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B9A2C0-BD2A-4221-A764-858381569037}"/>
              </a:ext>
            </a:extLst>
          </p:cNvPr>
          <p:cNvCxnSpPr>
            <a:cxnSpLocks/>
          </p:cNvCxnSpPr>
          <p:nvPr/>
        </p:nvCxnSpPr>
        <p:spPr>
          <a:xfrm>
            <a:off x="7245799" y="419239"/>
            <a:ext cx="0" cy="40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A950C2-F027-4E78-9531-4F8C5A0A8207}"/>
              </a:ext>
            </a:extLst>
          </p:cNvPr>
          <p:cNvCxnSpPr>
            <a:cxnSpLocks/>
          </p:cNvCxnSpPr>
          <p:nvPr/>
        </p:nvCxnSpPr>
        <p:spPr>
          <a:xfrm flipH="1">
            <a:off x="5772783" y="1964546"/>
            <a:ext cx="2812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A0C66A-7714-45AE-B5DA-AFB837739748}"/>
              </a:ext>
            </a:extLst>
          </p:cNvPr>
          <p:cNvSpPr txBox="1"/>
          <p:nvPr/>
        </p:nvSpPr>
        <p:spPr>
          <a:xfrm>
            <a:off x="6701227" y="1775395"/>
            <a:ext cx="988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9 -  Call Setup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40FD6C4-F3CD-4BB4-8039-4A86AFBB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142" y="0"/>
            <a:ext cx="2529702" cy="1563946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7A3349-07D0-406C-8E7C-506913A68E0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7649245" y="268818"/>
            <a:ext cx="18954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AA353D-7045-4A25-8D66-B5B66C2B7F06}"/>
              </a:ext>
            </a:extLst>
          </p:cNvPr>
          <p:cNvSpPr txBox="1"/>
          <p:nvPr/>
        </p:nvSpPr>
        <p:spPr>
          <a:xfrm>
            <a:off x="7020886" y="460281"/>
            <a:ext cx="30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6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12B39A-C784-4CC1-A845-014CE145BC83}"/>
              </a:ext>
            </a:extLst>
          </p:cNvPr>
          <p:cNvSpPr txBox="1"/>
          <p:nvPr/>
        </p:nvSpPr>
        <p:spPr>
          <a:xfrm>
            <a:off x="8357187" y="46130"/>
            <a:ext cx="368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10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262738-D443-4880-9867-F230088370EC}"/>
              </a:ext>
            </a:extLst>
          </p:cNvPr>
          <p:cNvCxnSpPr>
            <a:cxnSpLocks/>
          </p:cNvCxnSpPr>
          <p:nvPr/>
        </p:nvCxnSpPr>
        <p:spPr>
          <a:xfrm>
            <a:off x="5819240" y="2147545"/>
            <a:ext cx="2784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76A9CC3-B56D-4E66-8B5B-A48CF0D35D6E}"/>
              </a:ext>
            </a:extLst>
          </p:cNvPr>
          <p:cNvSpPr txBox="1"/>
          <p:nvPr/>
        </p:nvSpPr>
        <p:spPr>
          <a:xfrm>
            <a:off x="6749742" y="1970330"/>
            <a:ext cx="988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11 -  </a:t>
            </a:r>
            <a:r>
              <a:rPr lang="es-UY" sz="1000" dirty="0" err="1"/>
              <a:t>Accept</a:t>
            </a:r>
            <a:endParaRPr lang="es-UY" sz="10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0807CE-E218-4122-AEC3-2138FBB963C4}"/>
              </a:ext>
            </a:extLst>
          </p:cNvPr>
          <p:cNvCxnSpPr>
            <a:cxnSpLocks/>
          </p:cNvCxnSpPr>
          <p:nvPr/>
        </p:nvCxnSpPr>
        <p:spPr>
          <a:xfrm flipH="1">
            <a:off x="4878577" y="2397254"/>
            <a:ext cx="4284617" cy="1444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4ED51A-2075-4186-9BD2-679521A4B885}"/>
              </a:ext>
            </a:extLst>
          </p:cNvPr>
          <p:cNvSpPr txBox="1"/>
          <p:nvPr/>
        </p:nvSpPr>
        <p:spPr>
          <a:xfrm rot="20499191">
            <a:off x="5421503" y="3436471"/>
            <a:ext cx="122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12-  </a:t>
            </a:r>
            <a:r>
              <a:rPr lang="es-UY" sz="1000" dirty="0" err="1"/>
              <a:t>Connect</a:t>
            </a:r>
            <a:r>
              <a:rPr lang="es-UY" sz="1000" dirty="0"/>
              <a:t> - RTP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7AEFF8-1962-4AFD-BBA5-16DF43BA3790}"/>
              </a:ext>
            </a:extLst>
          </p:cNvPr>
          <p:cNvSpPr txBox="1"/>
          <p:nvPr/>
        </p:nvSpPr>
        <p:spPr>
          <a:xfrm rot="1728320">
            <a:off x="6070561" y="5165893"/>
            <a:ext cx="179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dirty="0"/>
              <a:t>RTP -&gt; Se libera CTI-PORT 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C76B1D9-A8BB-4597-BB80-F2DB488A82E7}"/>
              </a:ext>
            </a:extLst>
          </p:cNvPr>
          <p:cNvCxnSpPr/>
          <p:nvPr/>
        </p:nvCxnSpPr>
        <p:spPr>
          <a:xfrm flipH="1">
            <a:off x="4526866" y="2295598"/>
            <a:ext cx="537493" cy="137517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5062601-7BC5-4C45-8600-6D5156DD5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2834" y="1995375"/>
            <a:ext cx="2656858" cy="160159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5ECFF65-8674-429C-A881-E308E45B9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123" y="4001080"/>
            <a:ext cx="2747877" cy="1668908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EF00C09-DB5E-4F9B-B6F8-11C71E2E17A0}"/>
              </a:ext>
            </a:extLst>
          </p:cNvPr>
          <p:cNvSpPr txBox="1"/>
          <p:nvPr/>
        </p:nvSpPr>
        <p:spPr>
          <a:xfrm>
            <a:off x="8159935" y="6389155"/>
            <a:ext cx="281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Ready</a:t>
            </a:r>
            <a:r>
              <a:rPr lang="es-UY" dirty="0"/>
              <a:t> / </a:t>
            </a:r>
            <a:r>
              <a:rPr lang="es-UY" dirty="0" err="1"/>
              <a:t>Reserved</a:t>
            </a:r>
            <a:r>
              <a:rPr lang="es-UY" dirty="0"/>
              <a:t>/ </a:t>
            </a:r>
            <a:r>
              <a:rPr lang="es-UY" dirty="0" err="1"/>
              <a:t>Talking</a:t>
            </a:r>
            <a:endParaRPr lang="es-UY" dirty="0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17E218A-C458-4251-ABE9-FF068AF6937D}"/>
              </a:ext>
            </a:extLst>
          </p:cNvPr>
          <p:cNvCxnSpPr>
            <a:cxnSpLocks/>
          </p:cNvCxnSpPr>
          <p:nvPr/>
        </p:nvCxnSpPr>
        <p:spPr>
          <a:xfrm>
            <a:off x="5718205" y="2228730"/>
            <a:ext cx="3202915" cy="3388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2CF8354-4802-4DB5-B4ED-9843C0A0C7FF}"/>
              </a:ext>
            </a:extLst>
          </p:cNvPr>
          <p:cNvSpPr txBox="1"/>
          <p:nvPr/>
        </p:nvSpPr>
        <p:spPr>
          <a:xfrm rot="2842674">
            <a:off x="7643361" y="4389237"/>
            <a:ext cx="872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13-  Reserve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F1AEC60-767E-4605-80E5-9A13324E43E0}"/>
              </a:ext>
            </a:extLst>
          </p:cNvPr>
          <p:cNvCxnSpPr>
            <a:cxnSpLocks/>
          </p:cNvCxnSpPr>
          <p:nvPr/>
        </p:nvCxnSpPr>
        <p:spPr>
          <a:xfrm>
            <a:off x="5808290" y="2313897"/>
            <a:ext cx="2784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B1A8A19-078E-4BAE-B406-BCD42C31FBC0}"/>
              </a:ext>
            </a:extLst>
          </p:cNvPr>
          <p:cNvSpPr txBox="1"/>
          <p:nvPr/>
        </p:nvSpPr>
        <p:spPr>
          <a:xfrm>
            <a:off x="6834062" y="2261034"/>
            <a:ext cx="988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14 -  Ring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90A94E9-824C-4CA9-BE42-78E21A5C3DE3}"/>
              </a:ext>
            </a:extLst>
          </p:cNvPr>
          <p:cNvCxnSpPr>
            <a:cxnSpLocks/>
          </p:cNvCxnSpPr>
          <p:nvPr/>
        </p:nvCxnSpPr>
        <p:spPr>
          <a:xfrm>
            <a:off x="9309196" y="2295598"/>
            <a:ext cx="1" cy="3374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28C7D1E-9EE4-499E-8121-BB17FB0581F9}"/>
              </a:ext>
            </a:extLst>
          </p:cNvPr>
          <p:cNvSpPr txBox="1"/>
          <p:nvPr/>
        </p:nvSpPr>
        <p:spPr>
          <a:xfrm>
            <a:off x="8468129" y="4200072"/>
            <a:ext cx="706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14 - Ring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A335C7-321B-419B-BC69-3AC4626F9B08}"/>
              </a:ext>
            </a:extLst>
          </p:cNvPr>
          <p:cNvCxnSpPr>
            <a:cxnSpLocks/>
          </p:cNvCxnSpPr>
          <p:nvPr/>
        </p:nvCxnSpPr>
        <p:spPr>
          <a:xfrm>
            <a:off x="5583279" y="2293066"/>
            <a:ext cx="3202915" cy="3388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155BA92-2F0E-4FC5-8C39-2054D93BBB53}"/>
              </a:ext>
            </a:extLst>
          </p:cNvPr>
          <p:cNvSpPr txBox="1"/>
          <p:nvPr/>
        </p:nvSpPr>
        <p:spPr>
          <a:xfrm rot="2842674">
            <a:off x="7378307" y="4693714"/>
            <a:ext cx="872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15-  </a:t>
            </a:r>
            <a:r>
              <a:rPr lang="es-UY" sz="1000" dirty="0" err="1"/>
              <a:t>Talking</a:t>
            </a:r>
            <a:endParaRPr lang="es-UY" sz="10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A6A8B4D-05DA-4862-98E0-4F6969DE9FFC}"/>
              </a:ext>
            </a:extLst>
          </p:cNvPr>
          <p:cNvCxnSpPr>
            <a:cxnSpLocks/>
          </p:cNvCxnSpPr>
          <p:nvPr/>
        </p:nvCxnSpPr>
        <p:spPr>
          <a:xfrm flipH="1" flipV="1">
            <a:off x="4861349" y="4001080"/>
            <a:ext cx="3981386" cy="20286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0F3F97DF-754C-4B1B-82C3-9B0B9F204014}"/>
              </a:ext>
            </a:extLst>
          </p:cNvPr>
          <p:cNvSpPr txBox="1"/>
          <p:nvPr/>
        </p:nvSpPr>
        <p:spPr>
          <a:xfrm rot="17708451">
            <a:off x="4527811" y="2897846"/>
            <a:ext cx="53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dirty="0"/>
              <a:t>RTP</a:t>
            </a:r>
          </a:p>
        </p:txBody>
      </p:sp>
    </p:spTree>
    <p:extLst>
      <p:ext uri="{BB962C8B-B14F-4D97-AF65-F5344CB8AC3E}">
        <p14:creationId xmlns:p14="http://schemas.microsoft.com/office/powerpoint/2010/main" val="371827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Script Editor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95418895-614A-B186-4EEE-A467D5DD6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4" y="875167"/>
            <a:ext cx="7192379" cy="378195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CD56550-0C0C-DBF3-0948-F802AEDB0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" y="5024782"/>
            <a:ext cx="3934374" cy="1371791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ACB941B-5607-F9C7-7099-D7E7EF958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625" y="2446182"/>
            <a:ext cx="6420746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Script Editor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CC3FB2-189F-9874-E6EE-1D1DB3085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27" y="875167"/>
            <a:ext cx="5182323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Application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F86535-7ED1-3726-14FC-6E169F1A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1023515"/>
            <a:ext cx="5115639" cy="29150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17A557-335E-B2B2-24A0-BBF1A8609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625" y="4084823"/>
            <a:ext cx="960254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23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Subsytem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859AB7-2136-AB8F-E184-B25EE381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92" y="1094958"/>
            <a:ext cx="7120524" cy="357751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2B4C262-664F-D356-6868-EC92123DD9C6}"/>
              </a:ext>
            </a:extLst>
          </p:cNvPr>
          <p:cNvSpPr txBox="1"/>
          <p:nvPr/>
        </p:nvSpPr>
        <p:spPr>
          <a:xfrm>
            <a:off x="562062" y="5176007"/>
            <a:ext cx="4169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Como se configuran los recursos</a:t>
            </a:r>
            <a:r>
              <a:rPr lang="en-US" dirty="0"/>
              <a:t>?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EndUser</a:t>
            </a:r>
            <a:r>
              <a:rPr lang="en-US" dirty="0"/>
              <a:t> del CUCM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24686D-1A7B-B7F3-603E-B7DDB3A36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193" y="5176007"/>
            <a:ext cx="448690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8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Application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E4A221-4DE5-C395-0D5D-8D0862D4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36" y="933102"/>
            <a:ext cx="4620270" cy="249589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7A541B4-60B1-4A57-16D6-95F8342C8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134" y="2424914"/>
            <a:ext cx="6487430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65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1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1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s-UY" dirty="0">
                <a:solidFill>
                  <a:srgbClr val="FFFFFF"/>
                </a:solidFill>
              </a:rPr>
              <a:t>Repaso Clase Anterior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1" name="Content Placeholder 5">
            <a:extLst>
              <a:ext uri="{FF2B5EF4-FFF2-40B4-BE49-F238E27FC236}">
                <a16:creationId xmlns:a16="http://schemas.microsoft.com/office/drawing/2014/main" id="{5C90B419-B90C-4FCD-B7A8-461C0737C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7345" y="166253"/>
            <a:ext cx="6232376" cy="6373883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s-UY" sz="17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lvl="1"/>
            <a:r>
              <a:rPr lang="es-UY" sz="6600" dirty="0">
                <a:solidFill>
                  <a:srgbClr val="000000"/>
                </a:solidFill>
              </a:rPr>
              <a:t>Parcial</a:t>
            </a:r>
          </a:p>
          <a:p>
            <a:pPr lvl="2"/>
            <a:r>
              <a:rPr lang="es-UY" sz="1600" dirty="0">
                <a:solidFill>
                  <a:srgbClr val="000000"/>
                </a:solidFill>
              </a:rPr>
              <a:t>Muestra de Resolución General.</a:t>
            </a:r>
          </a:p>
          <a:p>
            <a:pPr marL="457200" lvl="1" indent="0">
              <a:buNone/>
            </a:pPr>
            <a:endParaRPr lang="es-UY" sz="1700" dirty="0">
              <a:solidFill>
                <a:srgbClr val="000000"/>
              </a:solidFill>
            </a:endParaRPr>
          </a:p>
          <a:p>
            <a:pPr lvl="2"/>
            <a:endParaRPr lang="es-UY" sz="1700" dirty="0">
              <a:solidFill>
                <a:srgbClr val="000000"/>
              </a:solidFill>
            </a:endParaRPr>
          </a:p>
          <a:p>
            <a:pPr lvl="1"/>
            <a:endParaRPr lang="en-US" sz="1700" dirty="0">
              <a:solidFill>
                <a:srgbClr val="000000"/>
              </a:solidFill>
            </a:endParaRPr>
          </a:p>
          <a:p>
            <a:pPr lvl="2"/>
            <a:endParaRPr lang="es-UY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14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Application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4C6B37-4709-9413-D913-CA0863394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875167"/>
            <a:ext cx="6954220" cy="406774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B9DCD6E-44BC-6834-E47D-EDFA0F96411D}"/>
              </a:ext>
            </a:extLst>
          </p:cNvPr>
          <p:cNvSpPr txBox="1"/>
          <p:nvPr/>
        </p:nvSpPr>
        <p:spPr>
          <a:xfrm>
            <a:off x="383797" y="5293453"/>
            <a:ext cx="10664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Los parámetros marcado en rojo , son variables puestas por nosotros al crear el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De esta forma pueden modificarse sin necesidad de cambiar el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 evita el </a:t>
            </a:r>
            <a:r>
              <a:rPr lang="en-US" dirty="0"/>
              <a:t>“Hardcode”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79466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6" y="78183"/>
            <a:ext cx="7745135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Modifcaci</a:t>
            </a:r>
            <a:r>
              <a:rPr lang="es-UY" dirty="0" err="1"/>
              <a:t>ó</a:t>
            </a:r>
            <a:r>
              <a:rPr lang="en-US" dirty="0"/>
              <a:t>n Prompt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4DEC6F-4943-5069-16F7-D9657DAAA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55" y="875167"/>
            <a:ext cx="5486228" cy="34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10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6" y="78183"/>
            <a:ext cx="6285451" cy="796984"/>
          </a:xfrm>
        </p:spPr>
        <p:txBody>
          <a:bodyPr>
            <a:normAutofit/>
          </a:bodyPr>
          <a:lstStyle/>
          <a:p>
            <a:r>
              <a:rPr lang="en-US" dirty="0"/>
              <a:t>UCCX – Add Application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DBDA03-D5CB-B28B-B879-2F89C4036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10" b="9543"/>
          <a:stretch/>
        </p:blipFill>
        <p:spPr>
          <a:xfrm>
            <a:off x="383796" y="758498"/>
            <a:ext cx="4401841" cy="35155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1FCBA94-9896-D953-1C12-C211110CC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84" b="8586"/>
          <a:stretch/>
        </p:blipFill>
        <p:spPr>
          <a:xfrm>
            <a:off x="5521854" y="758497"/>
            <a:ext cx="5080782" cy="35155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C4198F-C1FD-0FF3-9922-0AE00D10E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854" y="4686008"/>
            <a:ext cx="482032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6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429774" cy="796984"/>
          </a:xfrm>
        </p:spPr>
        <p:txBody>
          <a:bodyPr>
            <a:normAutofit fontScale="90000"/>
          </a:bodyPr>
          <a:lstStyle/>
          <a:p>
            <a:r>
              <a:rPr lang="en-US" dirty="0"/>
              <a:t>CUCM – CTI Route Point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4C437E-13EE-76D2-38B8-06A67E012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807112"/>
            <a:ext cx="6144482" cy="34485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4C2997-C850-2D80-D3DE-AF8936C12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468"/>
          <a:stretch/>
        </p:blipFill>
        <p:spPr>
          <a:xfrm>
            <a:off x="383797" y="4504526"/>
            <a:ext cx="10184235" cy="12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3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Trigger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AE538A-E44D-7754-FA9E-2A30771D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77" y="795816"/>
            <a:ext cx="4763165" cy="441069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514D9E-3A4E-BBFC-D364-82ADE265194D}"/>
              </a:ext>
            </a:extLst>
          </p:cNvPr>
          <p:cNvSpPr txBox="1"/>
          <p:nvPr/>
        </p:nvSpPr>
        <p:spPr>
          <a:xfrm>
            <a:off x="780176" y="5603846"/>
            <a:ext cx="1010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u="sng" dirty="0"/>
              <a:t>El Call Control Group tiene que ser configurado previamente.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403686A-A27E-BC92-7ADF-6C0F6C5A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584" y="824395"/>
            <a:ext cx="4782217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5194882" cy="796984"/>
          </a:xfrm>
        </p:spPr>
        <p:txBody>
          <a:bodyPr>
            <a:normAutofit/>
          </a:bodyPr>
          <a:lstStyle/>
          <a:p>
            <a:r>
              <a:rPr lang="en-US" dirty="0"/>
              <a:t>UCCX – Trigger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A265A7-D3C2-5195-9FC4-B68902C854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55" b="28940"/>
          <a:stretch/>
        </p:blipFill>
        <p:spPr>
          <a:xfrm>
            <a:off x="476076" y="779521"/>
            <a:ext cx="4104313" cy="24192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97EFB1A-7C15-887A-00F8-B35F079A0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30" r="19977"/>
          <a:stretch/>
        </p:blipFill>
        <p:spPr>
          <a:xfrm>
            <a:off x="2172749" y="3429000"/>
            <a:ext cx="9756396" cy="32754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8F9A98-FF85-56E2-124F-F20BCE448A9B}"/>
              </a:ext>
            </a:extLst>
          </p:cNvPr>
          <p:cNvSpPr txBox="1"/>
          <p:nvPr/>
        </p:nvSpPr>
        <p:spPr>
          <a:xfrm>
            <a:off x="5066950" y="2759887"/>
            <a:ext cx="583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Vemos que se creo automáticamente el CTI Route Point</a:t>
            </a:r>
          </a:p>
        </p:txBody>
      </p:sp>
    </p:spTree>
    <p:extLst>
      <p:ext uri="{BB962C8B-B14F-4D97-AF65-F5344CB8AC3E}">
        <p14:creationId xmlns:p14="http://schemas.microsoft.com/office/powerpoint/2010/main" val="153595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8156196" cy="796984"/>
          </a:xfrm>
        </p:spPr>
        <p:txBody>
          <a:bodyPr>
            <a:normAutofit/>
          </a:bodyPr>
          <a:lstStyle/>
          <a:p>
            <a:r>
              <a:rPr lang="en-US" dirty="0"/>
              <a:t>UCCX – Trigger Advance Options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CEC865-5781-20B7-67E7-41BA93F8E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875167"/>
            <a:ext cx="6725589" cy="56395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33CF39-0100-C9FD-EB58-96A1926E9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680" y="680082"/>
            <a:ext cx="3549483" cy="3237578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7F45593-57F5-B4D7-D0A2-E64ECC137526}"/>
              </a:ext>
            </a:extLst>
          </p:cNvPr>
          <p:cNvCxnSpPr/>
          <p:nvPr/>
        </p:nvCxnSpPr>
        <p:spPr>
          <a:xfrm flipH="1">
            <a:off x="7264866" y="4001549"/>
            <a:ext cx="2122415" cy="729842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992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6" y="78183"/>
            <a:ext cx="7476687" cy="796984"/>
          </a:xfrm>
        </p:spPr>
        <p:txBody>
          <a:bodyPr>
            <a:normAutofit/>
          </a:bodyPr>
          <a:lstStyle/>
          <a:p>
            <a:r>
              <a:rPr lang="en-US" dirty="0"/>
              <a:t>UCCX – Call Control Group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D3BEB0-D3F8-1918-8BDA-A8CB25B73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7" b="6143"/>
          <a:stretch/>
        </p:blipFill>
        <p:spPr>
          <a:xfrm>
            <a:off x="383796" y="738153"/>
            <a:ext cx="5362663" cy="339761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22B805-6F3B-C590-FD30-CD3449395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96" y="4274392"/>
            <a:ext cx="1088859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6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6" y="78183"/>
            <a:ext cx="7199851" cy="796984"/>
          </a:xfrm>
        </p:spPr>
        <p:txBody>
          <a:bodyPr>
            <a:normAutofit/>
          </a:bodyPr>
          <a:lstStyle/>
          <a:p>
            <a:r>
              <a:rPr lang="en-US" dirty="0"/>
              <a:t>UCCX – Call Control Group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9CF419-C4A4-39D0-9E17-C16FB4016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57" y="3332572"/>
            <a:ext cx="9431066" cy="27912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1C4E43-AC66-9EBC-6430-200F384163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787"/>
          <a:stretch/>
        </p:blipFill>
        <p:spPr>
          <a:xfrm>
            <a:off x="549957" y="1440411"/>
            <a:ext cx="10888595" cy="8571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AAFDC1-8ED7-635F-9D55-BE2CE37A07BC}"/>
              </a:ext>
            </a:extLst>
          </p:cNvPr>
          <p:cNvSpPr txBox="1"/>
          <p:nvPr/>
        </p:nvSpPr>
        <p:spPr>
          <a:xfrm>
            <a:off x="549957" y="973123"/>
            <a:ext cx="4273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Unico Call Control Group </a:t>
            </a:r>
            <a:r>
              <a:rPr lang="en-US" dirty="0" err="1"/>
              <a:t>Definido</a:t>
            </a:r>
            <a:endParaRPr lang="es-UY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1C0CC50-C0CC-C237-341E-2F2CAE7D1F16}"/>
              </a:ext>
            </a:extLst>
          </p:cNvPr>
          <p:cNvSpPr txBox="1"/>
          <p:nvPr/>
        </p:nvSpPr>
        <p:spPr>
          <a:xfrm>
            <a:off x="679508" y="2801923"/>
            <a:ext cx="505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 </a:t>
            </a:r>
            <a:r>
              <a:rPr lang="en-US" dirty="0" err="1"/>
              <a:t>problema</a:t>
            </a:r>
            <a:r>
              <a:rPr lang="en-US" dirty="0"/>
              <a:t> se  </a:t>
            </a:r>
            <a:r>
              <a:rPr lang="en-US" dirty="0" err="1"/>
              <a:t>presenta</a:t>
            </a:r>
            <a:r>
              <a:rPr lang="en-US" dirty="0"/>
              <a:t>?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134369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6772012" cy="796984"/>
          </a:xfrm>
        </p:spPr>
        <p:txBody>
          <a:bodyPr>
            <a:normAutofit/>
          </a:bodyPr>
          <a:lstStyle/>
          <a:p>
            <a:r>
              <a:rPr lang="en-US" dirty="0"/>
              <a:t>CUCM – Device Phone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2594D5-4DB7-D294-AA7A-F5F251624A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83"/>
          <a:stretch/>
        </p:blipFill>
        <p:spPr>
          <a:xfrm>
            <a:off x="383797" y="742575"/>
            <a:ext cx="9059539" cy="21684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11EE8FF-8B44-496F-39A1-9E1841A920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712"/>
          <a:stretch/>
        </p:blipFill>
        <p:spPr>
          <a:xfrm>
            <a:off x="383797" y="4032691"/>
            <a:ext cx="11251733" cy="208273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DC86FF-525A-53BA-71BB-E432B91205F5}"/>
              </a:ext>
            </a:extLst>
          </p:cNvPr>
          <p:cNvSpPr txBox="1"/>
          <p:nvPr/>
        </p:nvSpPr>
        <p:spPr>
          <a:xfrm>
            <a:off x="291518" y="3390706"/>
            <a:ext cx="820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Aca </a:t>
            </a:r>
            <a:r>
              <a:rPr lang="en-US" dirty="0" err="1"/>
              <a:t>estoy</a:t>
            </a:r>
            <a:r>
              <a:rPr lang="en-US" dirty="0"/>
              <a:t> </a:t>
            </a:r>
            <a:r>
              <a:rPr lang="en-US" dirty="0" err="1"/>
              <a:t>viendo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CTI Ports que </a:t>
            </a:r>
            <a:r>
              <a:rPr lang="en-US" dirty="0" err="1"/>
              <a:t>tengo</a:t>
            </a:r>
            <a:r>
              <a:rPr lang="en-US" dirty="0"/>
              <a:t> </a:t>
            </a:r>
            <a:r>
              <a:rPr lang="en-US" dirty="0" err="1"/>
              <a:t>disponibles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18320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Contact Center Express 	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E2CB-9C30-4B94-9374-7842D36AB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801"/>
            <a:ext cx="10515600" cy="4351338"/>
          </a:xfrm>
        </p:spPr>
        <p:txBody>
          <a:bodyPr>
            <a:normAutofit/>
          </a:bodyPr>
          <a:lstStyle/>
          <a:p>
            <a:r>
              <a:rPr lang="es-UY" sz="1800" dirty="0"/>
              <a:t>Es una </a:t>
            </a:r>
            <a:r>
              <a:rPr lang="es-UY" sz="1800" dirty="0" err="1"/>
              <a:t>appliance</a:t>
            </a:r>
            <a:r>
              <a:rPr lang="es-UY" sz="1800" dirty="0"/>
              <a:t>  basado en Linux</a:t>
            </a:r>
          </a:p>
          <a:p>
            <a:pPr marL="0" indent="0">
              <a:buNone/>
            </a:pPr>
            <a:endParaRPr lang="es-UY" sz="1800" dirty="0"/>
          </a:p>
          <a:p>
            <a:r>
              <a:rPr lang="es-UY" sz="1800" dirty="0"/>
              <a:t>Se hace un </a:t>
            </a:r>
            <a:r>
              <a:rPr lang="es-UY" sz="1800" dirty="0" err="1"/>
              <a:t>deploy</a:t>
            </a:r>
            <a:r>
              <a:rPr lang="es-UY" sz="1800" dirty="0"/>
              <a:t> junto al CUCM</a:t>
            </a:r>
          </a:p>
          <a:p>
            <a:endParaRPr lang="es-UY" sz="1800" dirty="0"/>
          </a:p>
          <a:p>
            <a:r>
              <a:rPr lang="es-UY" sz="1800" dirty="0"/>
              <a:t>Provee múltiples funcionabilidades de </a:t>
            </a:r>
            <a:r>
              <a:rPr lang="es-UY" sz="1800" dirty="0" err="1"/>
              <a:t>Contact</a:t>
            </a:r>
            <a:r>
              <a:rPr lang="es-UY" sz="1800" dirty="0"/>
              <a:t> Center e IVR</a:t>
            </a:r>
          </a:p>
          <a:p>
            <a:pPr marL="0" indent="0">
              <a:buNone/>
            </a:pPr>
            <a:endParaRPr lang="es-UY" sz="1800" dirty="0"/>
          </a:p>
          <a:p>
            <a:r>
              <a:rPr lang="es-UY" sz="1800" dirty="0"/>
              <a:t>Se encuentra disponible en tres formas</a:t>
            </a:r>
          </a:p>
          <a:p>
            <a:pPr lvl="1"/>
            <a:r>
              <a:rPr lang="es-UY" sz="1800" dirty="0"/>
              <a:t>Standard</a:t>
            </a:r>
          </a:p>
          <a:p>
            <a:pPr lvl="1"/>
            <a:r>
              <a:rPr lang="es-UY" sz="1800" dirty="0" err="1"/>
              <a:t>Enhanced</a:t>
            </a:r>
            <a:endParaRPr lang="es-UY" sz="1800" dirty="0"/>
          </a:p>
          <a:p>
            <a:pPr lvl="1"/>
            <a:r>
              <a:rPr lang="es-UY" sz="1800" dirty="0"/>
              <a:t>Premium</a:t>
            </a:r>
          </a:p>
          <a:p>
            <a:pPr marL="0" indent="0">
              <a:buNone/>
            </a:pPr>
            <a:endParaRPr lang="es-U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AE3E-88C6-4E34-869A-2FA96B0C9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939" y="2937657"/>
            <a:ext cx="6138108" cy="37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8382698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Creacion</a:t>
            </a:r>
            <a:r>
              <a:rPr lang="en-US" dirty="0"/>
              <a:t> Call Control Group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D08598-D312-0F4F-7AC1-D2B3EBE32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90" r="29603"/>
          <a:stretch/>
        </p:blipFill>
        <p:spPr>
          <a:xfrm>
            <a:off x="257963" y="782888"/>
            <a:ext cx="4037200" cy="33056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78E88C-4B88-9127-2545-DBD0C7A7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289" y="1801717"/>
            <a:ext cx="7506748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6" y="78183"/>
            <a:ext cx="6201561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Creacion</a:t>
            </a:r>
            <a:r>
              <a:rPr lang="en-US" dirty="0"/>
              <a:t> CTI-Ports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284E5D-2D09-314A-70F2-8DF807FFE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6" y="802049"/>
            <a:ext cx="5487166" cy="14956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C79044-1FD7-8234-BABF-46DF73B4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042" y="2382998"/>
            <a:ext cx="3077004" cy="8764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440EC02-8A60-76D4-E1D6-FA601F22B804}"/>
              </a:ext>
            </a:extLst>
          </p:cNvPr>
          <p:cNvSpPr txBox="1"/>
          <p:nvPr/>
        </p:nvSpPr>
        <p:spPr>
          <a:xfrm>
            <a:off x="494949" y="2498044"/>
            <a:ext cx="307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Crea</a:t>
            </a:r>
            <a:r>
              <a:rPr lang="en-US" dirty="0"/>
              <a:t> </a:t>
            </a:r>
            <a:r>
              <a:rPr lang="en-US" dirty="0" err="1"/>
              <a:t>automaticamente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CTI Ports</a:t>
            </a:r>
            <a:endParaRPr lang="es-UY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05866C6-300A-9FA8-9DFA-6F18B51A3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96" y="3429000"/>
            <a:ext cx="8487960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45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Confirmacion</a:t>
            </a:r>
            <a:r>
              <a:rPr lang="en-US" dirty="0"/>
              <a:t> CTI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C266E6-9433-0CD6-C112-D85BE67D1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92"/>
          <a:stretch/>
        </p:blipFill>
        <p:spPr>
          <a:xfrm>
            <a:off x="788564" y="1668796"/>
            <a:ext cx="8523215" cy="352040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82667FD-5809-5A59-2A2E-2259FEC89033}"/>
              </a:ext>
            </a:extLst>
          </p:cNvPr>
          <p:cNvSpPr txBox="1"/>
          <p:nvPr/>
        </p:nvSpPr>
        <p:spPr>
          <a:xfrm>
            <a:off x="520117" y="1098957"/>
            <a:ext cx="617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Busco</a:t>
            </a:r>
            <a:r>
              <a:rPr lang="en-US" dirty="0"/>
              <a:t> en Device-Phone en </a:t>
            </a:r>
            <a:r>
              <a:rPr lang="en-US" dirty="0" err="1"/>
              <a:t>el</a:t>
            </a:r>
            <a:r>
              <a:rPr lang="en-US" dirty="0"/>
              <a:t> CUCM y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verlos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36690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Script Managment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F9D3FE-607B-827C-7E18-F7C1EB9EE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875167"/>
            <a:ext cx="3924848" cy="31627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CC3F30E-C003-E131-D808-0410B354F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847" y="3314992"/>
            <a:ext cx="890711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35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Script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9DD9E4-19F2-4036-9E4E-3A977D1B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02" y="1560568"/>
            <a:ext cx="3600953" cy="51251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58E8C0-EC26-5405-E087-E5D4EC5C6ECB}"/>
              </a:ext>
            </a:extLst>
          </p:cNvPr>
          <p:cNvSpPr txBox="1"/>
          <p:nvPr/>
        </p:nvSpPr>
        <p:spPr>
          <a:xfrm>
            <a:off x="383797" y="1191236"/>
            <a:ext cx="270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para </a:t>
            </a:r>
            <a:r>
              <a:rPr lang="en-US" dirty="0" err="1"/>
              <a:t>Descarga</a:t>
            </a:r>
            <a:r>
              <a:rPr lang="en-US" dirty="0"/>
              <a:t> </a:t>
            </a:r>
            <a:endParaRPr lang="es-UY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74967C-510D-AE53-0B6F-289DC3B075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08"/>
          <a:stretch/>
        </p:blipFill>
        <p:spPr>
          <a:xfrm>
            <a:off x="5865977" y="1560569"/>
            <a:ext cx="4953691" cy="2726206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6F1154A-895A-B3B2-6C0C-8DEFB030A1F3}"/>
              </a:ext>
            </a:extLst>
          </p:cNvPr>
          <p:cNvCxnSpPr/>
          <p:nvPr/>
        </p:nvCxnSpPr>
        <p:spPr>
          <a:xfrm>
            <a:off x="5285064" y="1275127"/>
            <a:ext cx="0" cy="529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CB0EE1B-D877-B310-7474-E3177C34AC89}"/>
              </a:ext>
            </a:extLst>
          </p:cNvPr>
          <p:cNvSpPr txBox="1"/>
          <p:nvPr/>
        </p:nvSpPr>
        <p:spPr>
          <a:xfrm>
            <a:off x="5865977" y="1191236"/>
            <a:ext cx="270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para </a:t>
            </a:r>
            <a:r>
              <a:rPr lang="en-US" dirty="0" err="1"/>
              <a:t>Cargar</a:t>
            </a:r>
            <a:r>
              <a:rPr lang="en-US" dirty="0"/>
              <a:t> </a:t>
            </a:r>
            <a:endParaRPr lang="es-UY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DEA2ED-1A8A-EBB4-EDE5-6119172CF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5977" y="4619814"/>
            <a:ext cx="4634749" cy="176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80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Editor de Script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DFFF03-D5AD-4534-BEA1-4E87C003826A}"/>
              </a:ext>
            </a:extLst>
          </p:cNvPr>
          <p:cNvSpPr txBox="1"/>
          <p:nvPr/>
        </p:nvSpPr>
        <p:spPr>
          <a:xfrm>
            <a:off x="570451" y="1333850"/>
            <a:ext cx="4488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 para </a:t>
            </a:r>
            <a:r>
              <a:rPr lang="es-UY" dirty="0"/>
              <a:t>generar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Permite</a:t>
            </a:r>
            <a:r>
              <a:rPr lang="en-US" dirty="0"/>
              <a:t> login </a:t>
            </a:r>
            <a:r>
              <a:rPr lang="es-UY" dirty="0"/>
              <a:t>Anónimo</a:t>
            </a:r>
            <a:r>
              <a:rPr lang="en-US" dirty="0"/>
              <a:t> , no se </a:t>
            </a:r>
            <a:r>
              <a:rPr lang="es-UY" dirty="0"/>
              <a:t>necesita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conectado</a:t>
            </a:r>
            <a:r>
              <a:rPr lang="en-US" dirty="0"/>
              <a:t> al Contact Center</a:t>
            </a:r>
            <a:endParaRPr lang="es-UY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C5B0697-075D-7268-31E4-8D8ECECA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790" y="2492263"/>
            <a:ext cx="4067804" cy="344949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99BC5C-C708-F2A9-C9E7-52E2DDDCA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891" y="2534178"/>
            <a:ext cx="3229419" cy="38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2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DD73254-B3C1-01B1-2D49-96A40EB3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896" y="0"/>
            <a:ext cx="5630207" cy="685800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1005F391-2752-F217-F21D-00244C19AEC8}"/>
              </a:ext>
            </a:extLst>
          </p:cNvPr>
          <p:cNvCxnSpPr/>
          <p:nvPr/>
        </p:nvCxnSpPr>
        <p:spPr>
          <a:xfrm flipH="1">
            <a:off x="2474752" y="973123"/>
            <a:ext cx="8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F868CC-683B-BD00-EABB-163AB8DC9B4C}"/>
              </a:ext>
            </a:extLst>
          </p:cNvPr>
          <p:cNvSpPr txBox="1"/>
          <p:nvPr/>
        </p:nvSpPr>
        <p:spPr>
          <a:xfrm>
            <a:off x="948757" y="553674"/>
            <a:ext cx="1493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Sección de Elementos de </a:t>
            </a:r>
            <a:r>
              <a:rPr lang="es-UY" dirty="0" err="1"/>
              <a:t>Configuracion</a:t>
            </a:r>
            <a:endParaRPr lang="es-UY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5834091-7B50-5E2C-45F7-97197CD51B5D}"/>
              </a:ext>
            </a:extLst>
          </p:cNvPr>
          <p:cNvCxnSpPr/>
          <p:nvPr/>
        </p:nvCxnSpPr>
        <p:spPr>
          <a:xfrm flipH="1">
            <a:off x="2441997" y="5051570"/>
            <a:ext cx="838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C7A6DF-9987-4018-F150-FE21B5C38D14}"/>
              </a:ext>
            </a:extLst>
          </p:cNvPr>
          <p:cNvSpPr txBox="1"/>
          <p:nvPr/>
        </p:nvSpPr>
        <p:spPr>
          <a:xfrm>
            <a:off x="981512" y="4589905"/>
            <a:ext cx="149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Sección de Variables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ED51DCC-0CFE-948D-B666-E18414797BFB}"/>
              </a:ext>
            </a:extLst>
          </p:cNvPr>
          <p:cNvCxnSpPr>
            <a:cxnSpLocks/>
          </p:cNvCxnSpPr>
          <p:nvPr/>
        </p:nvCxnSpPr>
        <p:spPr>
          <a:xfrm>
            <a:off x="7467599" y="1897310"/>
            <a:ext cx="178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DD1B433-DE17-B306-68D4-60E0C0E8A644}"/>
              </a:ext>
            </a:extLst>
          </p:cNvPr>
          <p:cNvSpPr txBox="1"/>
          <p:nvPr/>
        </p:nvSpPr>
        <p:spPr>
          <a:xfrm>
            <a:off x="9253057" y="1712644"/>
            <a:ext cx="149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Sección de Programación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8B153BA-5949-9C49-EE7F-A09646FB2357}"/>
              </a:ext>
            </a:extLst>
          </p:cNvPr>
          <p:cNvCxnSpPr>
            <a:cxnSpLocks/>
          </p:cNvCxnSpPr>
          <p:nvPr/>
        </p:nvCxnSpPr>
        <p:spPr>
          <a:xfrm>
            <a:off x="8018374" y="5222254"/>
            <a:ext cx="17854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AFA00B6-630C-4483-75A5-BC37A28ABADB}"/>
              </a:ext>
            </a:extLst>
          </p:cNvPr>
          <p:cNvSpPr txBox="1"/>
          <p:nvPr/>
        </p:nvSpPr>
        <p:spPr>
          <a:xfrm>
            <a:off x="9912889" y="5037588"/>
            <a:ext cx="149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Consola de Mensajes</a:t>
            </a:r>
          </a:p>
        </p:txBody>
      </p:sp>
    </p:spTree>
    <p:extLst>
      <p:ext uri="{BB962C8B-B14F-4D97-AF65-F5344CB8AC3E}">
        <p14:creationId xmlns:p14="http://schemas.microsoft.com/office/powerpoint/2010/main" val="3934289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Elementos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0C01FA-EF77-E989-B2A4-E285C6634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5" y="1334745"/>
            <a:ext cx="1543265" cy="9335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25381F-362D-9663-E4E7-42E5C6259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371" y="1334745"/>
            <a:ext cx="1819529" cy="14194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83F3749-13BC-2D96-04F8-5802A354B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641" y="1334745"/>
            <a:ext cx="1409897" cy="27816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44207A6-D577-9CEF-25AA-7C7A099C8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588" y="1334745"/>
            <a:ext cx="2000529" cy="24577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EC77590-A5FA-7606-F532-9BE7F47B4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895" y="3159210"/>
            <a:ext cx="1924319" cy="10764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BF3C2F7-7BE9-EDE2-9010-7B958B771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9451" y="3159209"/>
            <a:ext cx="1924319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Creacion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3176E2-E316-0F1B-1160-A232AB746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555" b="21277"/>
          <a:stretch/>
        </p:blipFill>
        <p:spPr>
          <a:xfrm>
            <a:off x="383797" y="875167"/>
            <a:ext cx="4896586" cy="28197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C4CE71-4921-084F-EC7D-011B43979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220" y="875167"/>
            <a:ext cx="6134956" cy="28197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2B9F773-599E-4099-9F0C-F606B3EA8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76" y="4021304"/>
            <a:ext cx="4858428" cy="265784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B9593CD-4C5E-C80B-46F5-92A4FBC05C2E}"/>
              </a:ext>
            </a:extLst>
          </p:cNvPr>
          <p:cNvCxnSpPr/>
          <p:nvPr/>
        </p:nvCxnSpPr>
        <p:spPr>
          <a:xfrm>
            <a:off x="265651" y="3884103"/>
            <a:ext cx="1166069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6225D049-5A53-1FE9-1119-1E54666B0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904" y="4021304"/>
            <a:ext cx="6001588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6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Prompt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F7C7B7-E48D-A4AD-3E00-42EAD93AD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10" y="1020446"/>
            <a:ext cx="3991532" cy="16099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DA03313-9A5E-1A8C-88C8-7E92CA82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907" y="3947836"/>
            <a:ext cx="5382376" cy="21910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8935F6B-A486-74BE-6765-8BB168F22F61}"/>
              </a:ext>
            </a:extLst>
          </p:cNvPr>
          <p:cNvSpPr txBox="1"/>
          <p:nvPr/>
        </p:nvSpPr>
        <p:spPr>
          <a:xfrm>
            <a:off x="4907559" y="3105834"/>
            <a:ext cx="452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No tengo ninguna variable creada para que </a:t>
            </a:r>
            <a:r>
              <a:rPr lang="es-UY" dirty="0" err="1"/>
              <a:t>actue</a:t>
            </a:r>
            <a:r>
              <a:rPr lang="es-UY" dirty="0"/>
              <a:t> como </a:t>
            </a:r>
            <a:r>
              <a:rPr lang="es-UY" dirty="0" err="1"/>
              <a:t>prompt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362423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Features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949234" y="1489166"/>
            <a:ext cx="10607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 err="1"/>
              <a:t>Inbound</a:t>
            </a:r>
            <a:r>
              <a:rPr lang="es-UY" b="1" dirty="0"/>
              <a:t> Voice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A las personas que llaman al </a:t>
            </a:r>
            <a:r>
              <a:rPr lang="es-UY" dirty="0" err="1"/>
              <a:t>Contact</a:t>
            </a:r>
            <a:r>
              <a:rPr lang="es-UY" dirty="0"/>
              <a:t> Center, se les provee diferentes funcionabilidades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Reproducción de mensajes al usuario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Recolección de datos mediante </a:t>
            </a:r>
            <a:r>
              <a:rPr lang="es-UY" dirty="0" err="1"/>
              <a:t>keypad</a:t>
            </a:r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Selección del Agente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Anuncio de tiempo de espera o posicionamiento en la cola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ASR  (Agent  </a:t>
            </a:r>
            <a:r>
              <a:rPr lang="es-UY" dirty="0" err="1"/>
              <a:t>skill</a:t>
            </a:r>
            <a:r>
              <a:rPr lang="es-UY" dirty="0"/>
              <a:t> and </a:t>
            </a:r>
            <a:r>
              <a:rPr lang="es-UY" dirty="0" err="1"/>
              <a:t>competency</a:t>
            </a:r>
            <a:r>
              <a:rPr lang="es-UY" dirty="0"/>
              <a:t> </a:t>
            </a:r>
            <a:r>
              <a:rPr lang="es-UY" dirty="0" err="1"/>
              <a:t>based</a:t>
            </a:r>
            <a:r>
              <a:rPr lang="es-UY" dirty="0"/>
              <a:t> </a:t>
            </a:r>
            <a:r>
              <a:rPr lang="es-UY" dirty="0" err="1"/>
              <a:t>routing</a:t>
            </a:r>
            <a:r>
              <a:rPr lang="es-UY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TTS ( </a:t>
            </a:r>
            <a:r>
              <a:rPr lang="es-UY" dirty="0" err="1"/>
              <a:t>Automated</a:t>
            </a:r>
            <a:r>
              <a:rPr lang="es-UY" dirty="0"/>
              <a:t> </a:t>
            </a:r>
            <a:r>
              <a:rPr lang="es-UY" dirty="0" err="1"/>
              <a:t>Speech</a:t>
            </a:r>
            <a:r>
              <a:rPr lang="es-UY" dirty="0"/>
              <a:t> </a:t>
            </a:r>
            <a:r>
              <a:rPr lang="es-UY" dirty="0" err="1"/>
              <a:t>Recognition</a:t>
            </a:r>
            <a:r>
              <a:rPr lang="es-UY" dirty="0"/>
              <a:t> – Text </a:t>
            </a:r>
            <a:r>
              <a:rPr lang="es-UY" dirty="0" err="1"/>
              <a:t>To</a:t>
            </a:r>
            <a:r>
              <a:rPr lang="es-UY" dirty="0"/>
              <a:t> </a:t>
            </a:r>
            <a:r>
              <a:rPr lang="es-UY" dirty="0" err="1"/>
              <a:t>Speech</a:t>
            </a:r>
            <a:r>
              <a:rPr lang="es-UY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Agent and Supervisor Desktop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Real time and </a:t>
            </a:r>
            <a:r>
              <a:rPr lang="es-UY" dirty="0" err="1"/>
              <a:t>Historical</a:t>
            </a:r>
            <a:r>
              <a:rPr lang="es-UY" dirty="0"/>
              <a:t>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 err="1"/>
              <a:t>Deployed</a:t>
            </a:r>
            <a:r>
              <a:rPr lang="es-UY" dirty="0"/>
              <a:t> en un único Server o en una HA ( High </a:t>
            </a:r>
            <a:r>
              <a:rPr lang="es-UY" dirty="0" err="1"/>
              <a:t>Availability</a:t>
            </a:r>
            <a:r>
              <a:rPr lang="es-UY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6743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Variable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68CDA-F064-C22F-E4CE-F88E22CF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96" y="768117"/>
            <a:ext cx="3194135" cy="23919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E172FE-E480-D242-E094-B16DF4138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409" y="2200120"/>
            <a:ext cx="2924583" cy="20291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EF181E-A7B0-9EDA-B17C-AC319B138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913" y="3453592"/>
            <a:ext cx="2943636" cy="20100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9B14A7-D2C5-27B2-BABC-D30D293AA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549" y="5544240"/>
            <a:ext cx="387721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5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Seleccion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D13B35-331A-C6EB-E350-18EBE280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40" y="789266"/>
            <a:ext cx="5649113" cy="31151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F78484-73CA-4820-A760-4D7765212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330" y="4025316"/>
            <a:ext cx="5857800" cy="20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3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Subo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script </a:t>
            </a:r>
            <a:r>
              <a:rPr lang="en-US" dirty="0" err="1"/>
              <a:t>creado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0EED50-9B22-3143-673C-5FC8C2DF3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08"/>
          <a:stretch/>
        </p:blipFill>
        <p:spPr>
          <a:xfrm>
            <a:off x="455077" y="797171"/>
            <a:ext cx="4252497" cy="23403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E590988-1102-9C0C-BD34-8E3C7E66D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91" y="3618159"/>
            <a:ext cx="7411484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9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Queue	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A67A89-724C-8482-C8AB-B1EF5B7E8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3" y="737811"/>
            <a:ext cx="5896798" cy="21243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EA978F-0D19-3461-2D4C-E202AF6CD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43" y="3429000"/>
            <a:ext cx="5010849" cy="31055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70516C-24FE-A48E-E172-4A5A7705A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403" y="1799997"/>
            <a:ext cx="4077269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22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Definir </a:t>
            </a:r>
            <a:r>
              <a:rPr lang="en-US" dirty="0" err="1"/>
              <a:t>una</a:t>
            </a:r>
            <a:r>
              <a:rPr lang="en-US" dirty="0"/>
              <a:t> Queue	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2E5813-2873-F2BC-E85B-7864A887B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3" y="737811"/>
            <a:ext cx="5896798" cy="21243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25A0C2-1CBF-862A-C81B-F41D891CA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43" y="2961595"/>
            <a:ext cx="7639555" cy="36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7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Queue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8D3C14-D3D8-5CAF-5CFD-BAF7164F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875167"/>
            <a:ext cx="5519337" cy="366327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89B6678-5168-D053-F71D-142B7501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466" y="1347124"/>
            <a:ext cx="4086795" cy="31913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61FB45-727C-67FC-709A-2CBC66738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159" y="4676471"/>
            <a:ext cx="452500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3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Queue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45BAF8-5950-98FA-722F-00EA67AB4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69" y="967446"/>
            <a:ext cx="8945223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31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Skills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5EC1F9-00C5-9A82-B512-DC8721F6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728759"/>
            <a:ext cx="4867954" cy="28578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8FB15E-7945-B98D-C2C0-FF7CFA50D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374"/>
          <a:stretch/>
        </p:blipFill>
        <p:spPr>
          <a:xfrm>
            <a:off x="5611117" y="728759"/>
            <a:ext cx="5382376" cy="23454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FFD02FD-7515-DE17-0108-FEC04CC77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97" y="3852511"/>
            <a:ext cx="4696480" cy="28293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1B3E61-388B-815D-FD95-14FB71200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3325" y="3724737"/>
            <a:ext cx="537285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Resource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5C2C14-E80F-B06C-A78D-21FC5440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6"/>
          <a:stretch/>
        </p:blipFill>
        <p:spPr>
          <a:xfrm>
            <a:off x="133541" y="784999"/>
            <a:ext cx="4577094" cy="2905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4FC9081-7AF5-6001-2137-5B9C816C3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397" y="686400"/>
            <a:ext cx="4736676" cy="299837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728EBA-D04F-C76D-EBB4-1DE1826587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7807"/>
          <a:stretch/>
        </p:blipFill>
        <p:spPr>
          <a:xfrm>
            <a:off x="4841945" y="686400"/>
            <a:ext cx="2255142" cy="49414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6372BC-328F-9EFC-E103-9D4D80313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397" y="3791824"/>
            <a:ext cx="4736676" cy="29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27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Teams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FC8CBA-3B99-B057-2862-1A88FD15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685417"/>
            <a:ext cx="4563112" cy="27435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5B085BC-08FB-DFF8-312A-2CE915512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4" y="3569444"/>
            <a:ext cx="925959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57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Features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B67C2-67D1-4138-85B8-9653B53BB62D}"/>
              </a:ext>
            </a:extLst>
          </p:cNvPr>
          <p:cNvSpPr txBox="1"/>
          <p:nvPr/>
        </p:nvSpPr>
        <p:spPr>
          <a:xfrm>
            <a:off x="1115568" y="1438196"/>
            <a:ext cx="933471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 err="1"/>
              <a:t>Outbound</a:t>
            </a:r>
            <a:r>
              <a:rPr lang="es-UY" b="1" dirty="0"/>
              <a:t> Voice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Le permite al Agente Participar en “campañas” de llamadas salientes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Puede configurase para que un agente que este libre de llamadas entrantes participe de llamadas salientes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3 modos de llamadas salientes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b="1" dirty="0" err="1"/>
              <a:t>Preview</a:t>
            </a:r>
            <a:r>
              <a:rPr lang="es-UY" b="1" dirty="0"/>
              <a:t> </a:t>
            </a:r>
            <a:r>
              <a:rPr lang="es-UY" b="1" dirty="0" err="1"/>
              <a:t>Dialing</a:t>
            </a:r>
            <a:endParaRPr lang="es-UY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Ve el contacto y puede tomar una decisión</a:t>
            </a:r>
          </a:p>
          <a:p>
            <a:pPr lvl="3"/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b="1" dirty="0" err="1"/>
              <a:t>Predictive</a:t>
            </a:r>
            <a:r>
              <a:rPr lang="es-UY" b="1" dirty="0"/>
              <a:t> </a:t>
            </a:r>
            <a:r>
              <a:rPr lang="es-UY" b="1" dirty="0" err="1"/>
              <a:t>Dialing</a:t>
            </a:r>
            <a:endParaRPr lang="es-UY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Debe si o  si tomar la llamada</a:t>
            </a:r>
          </a:p>
          <a:p>
            <a:pPr lvl="3"/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b="1" dirty="0" err="1"/>
              <a:t>Progressvie</a:t>
            </a:r>
            <a:r>
              <a:rPr lang="es-UY" b="1" dirty="0"/>
              <a:t> </a:t>
            </a:r>
            <a:r>
              <a:rPr lang="es-UY" b="1" dirty="0" err="1"/>
              <a:t>Dialing</a:t>
            </a:r>
            <a:endParaRPr lang="es-UY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Se pone un limite a la cantidad de llamadas</a:t>
            </a:r>
          </a:p>
        </p:txBody>
      </p:sp>
    </p:spTree>
    <p:extLst>
      <p:ext uri="{BB962C8B-B14F-4D97-AF65-F5344CB8AC3E}">
        <p14:creationId xmlns:p14="http://schemas.microsoft.com/office/powerpoint/2010/main" val="3958603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7" y="78183"/>
            <a:ext cx="7468298" cy="796984"/>
          </a:xfrm>
        </p:spPr>
        <p:txBody>
          <a:bodyPr>
            <a:normAutofit/>
          </a:bodyPr>
          <a:lstStyle/>
          <a:p>
            <a:r>
              <a:rPr lang="en-US" dirty="0"/>
              <a:t>UCCX – Teams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4D10C4-D33C-BF0A-184D-D6C250693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97" y="875167"/>
            <a:ext cx="8792802" cy="34961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F487E7-F47E-169E-C885-14B2881D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01" y="3429000"/>
            <a:ext cx="4629402" cy="32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4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6" y="78183"/>
            <a:ext cx="8282031" cy="796984"/>
          </a:xfrm>
        </p:spPr>
        <p:txBody>
          <a:bodyPr>
            <a:normAutofit fontScale="90000"/>
          </a:bodyPr>
          <a:lstStyle/>
          <a:p>
            <a:r>
              <a:rPr lang="en-US" dirty="0"/>
              <a:t>UCCX – </a:t>
            </a:r>
            <a:r>
              <a:rPr lang="en-US" dirty="0" err="1"/>
              <a:t>Vinculacion</a:t>
            </a:r>
            <a:r>
              <a:rPr lang="en-US" dirty="0"/>
              <a:t> Queue con Script  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854103-98D9-B480-9097-2EC0D85A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56" y="807104"/>
            <a:ext cx="3909970" cy="31805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2A942F-98F7-5158-2D8E-ADFA82C27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97" y="807104"/>
            <a:ext cx="3839111" cy="23244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B5ABA6-ED60-BBFA-9820-EE0963600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72" y="4014066"/>
            <a:ext cx="932627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UCCX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Terminología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 descr="Web Components">
            <a:extLst>
              <a:ext uri="{FF2B5EF4-FFF2-40B4-BE49-F238E27FC236}">
                <a16:creationId xmlns:a16="http://schemas.microsoft.com/office/drawing/2014/main" id="{F37EC11D-E74A-4D0F-A1E7-78873DD6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Terminología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9E38F-47E0-4D13-BDB9-4F0F76985F86}"/>
              </a:ext>
            </a:extLst>
          </p:cNvPr>
          <p:cNvSpPr txBox="1"/>
          <p:nvPr/>
        </p:nvSpPr>
        <p:spPr>
          <a:xfrm>
            <a:off x="1115568" y="2551837"/>
            <a:ext cx="1067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Provee un mecanismo para que CCX pueda comunicarse con  el CUCM</a:t>
            </a:r>
          </a:p>
          <a:p>
            <a:endParaRPr lang="es-UY" dirty="0"/>
          </a:p>
          <a:p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 “Application </a:t>
            </a:r>
            <a:r>
              <a:rPr lang="es-UY" dirty="0" err="1"/>
              <a:t>user</a:t>
            </a:r>
            <a:r>
              <a:rPr lang="es-UY" dirty="0"/>
              <a:t>” con permisos de CTI (</a:t>
            </a:r>
            <a:r>
              <a:rPr lang="es-UY" dirty="0" err="1"/>
              <a:t>Computer</a:t>
            </a:r>
            <a:r>
              <a:rPr lang="es-UY" dirty="0"/>
              <a:t> Telephony </a:t>
            </a:r>
            <a:r>
              <a:rPr lang="es-UY" dirty="0" err="1"/>
              <a:t>integration</a:t>
            </a:r>
            <a:r>
              <a:rPr lang="es-UY" dirty="0"/>
              <a:t>) se define en el CUCM.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Unified CCX usa mensajes JTAPI (Java Telephony API)</a:t>
            </a:r>
          </a:p>
          <a:p>
            <a:r>
              <a:rPr lang="es-UY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8859D-EC06-4C21-8BFD-4A1A3F20B93F}"/>
              </a:ext>
            </a:extLst>
          </p:cNvPr>
          <p:cNvSpPr txBox="1"/>
          <p:nvPr/>
        </p:nvSpPr>
        <p:spPr>
          <a:xfrm>
            <a:off x="1254033" y="1729995"/>
            <a:ext cx="634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Unified CM Telephony </a:t>
            </a:r>
            <a:r>
              <a:rPr lang="es-UY" dirty="0" err="1">
                <a:solidFill>
                  <a:schemeClr val="accent5">
                    <a:lumMod val="75000"/>
                  </a:schemeClr>
                </a:solidFill>
              </a:rPr>
              <a:t>Subsystem</a:t>
            </a:r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52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Terminología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2E68D-CE51-4952-AD76-8A27F0615DBD}"/>
              </a:ext>
            </a:extLst>
          </p:cNvPr>
          <p:cNvSpPr txBox="1"/>
          <p:nvPr/>
        </p:nvSpPr>
        <p:spPr>
          <a:xfrm>
            <a:off x="275208" y="1360663"/>
            <a:ext cx="112794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CTI 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un puerto virtual.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análogo a una línea troncal en una configuración tradicional de PBX.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Permite el acceso a las capacidades de ruteo de las llamadas.</a:t>
            </a:r>
          </a:p>
          <a:p>
            <a:pPr lvl="1"/>
            <a:endParaRPr lang="es-UY" dirty="0"/>
          </a:p>
          <a:p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CTI  ROUTE POINT</a:t>
            </a: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un dispositivo virtual que puede recibir múltiples llamadas simultáneas con el propósito de lograr una redirección controlada para la aplicación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Una vez que se ha creado, se pueden agregar y configurar la línea(DN).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Las llamadas se dirigen a los </a:t>
            </a:r>
            <a:r>
              <a:rPr lang="es-UY" b="1" u="sng" dirty="0"/>
              <a:t>CTI route </a:t>
            </a:r>
            <a:r>
              <a:rPr lang="es-UY" b="1" u="sng" dirty="0" err="1"/>
              <a:t>point</a:t>
            </a:r>
            <a:r>
              <a:rPr lang="es-UY" dirty="0"/>
              <a:t>, que posteriormente rutean la llamada a un </a:t>
            </a:r>
            <a:r>
              <a:rPr lang="es-UY" b="1" u="sng" dirty="0"/>
              <a:t>puerto CTI disponible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el número que marca la persona que llama para acceder a la aplicación. 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Se debe configurar un para cada </a:t>
            </a:r>
            <a:r>
              <a:rPr lang="es-UY" dirty="0">
                <a:solidFill>
                  <a:srgbClr val="FF0000"/>
                </a:solidFill>
              </a:rPr>
              <a:t>aplicación</a:t>
            </a:r>
            <a:r>
              <a:rPr lang="es-UY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80959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9DA27-1F0E-42A6-8CD0-5EA61708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57" y="1776299"/>
            <a:ext cx="7847702" cy="15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5FFAF-92A9-4460-9243-D4C473FF9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57" y="4527338"/>
            <a:ext cx="7939088" cy="13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9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1100</Words>
  <Application>Microsoft Office PowerPoint</Application>
  <PresentationFormat>Panorámica</PresentationFormat>
  <Paragraphs>265</Paragraphs>
  <Slides>51</Slides>
  <Notes>49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COMUNIACIONES  UNIFICADAS  Agosto 2022 </vt:lpstr>
      <vt:lpstr>Repaso Clase Anterior</vt:lpstr>
      <vt:lpstr>Cisco Unified Contact Center Express    </vt:lpstr>
      <vt:lpstr>UCCX Features </vt:lpstr>
      <vt:lpstr>UCCX Features </vt:lpstr>
      <vt:lpstr>UCCX Terminología</vt:lpstr>
      <vt:lpstr>UCCX – Terminología</vt:lpstr>
      <vt:lpstr>UCCX – Terminología</vt:lpstr>
      <vt:lpstr>UCCX – Routing</vt:lpstr>
      <vt:lpstr>UCCX – Flujo</vt:lpstr>
      <vt:lpstr>UCCX – Terminologia</vt:lpstr>
      <vt:lpstr>UCCX – Terminología</vt:lpstr>
      <vt:lpstr>UCCX – Terminologia</vt:lpstr>
      <vt:lpstr>UCCX – Call Flow</vt:lpstr>
      <vt:lpstr>UCCX – Script Editor</vt:lpstr>
      <vt:lpstr>UCCX – Script Editor</vt:lpstr>
      <vt:lpstr>UCCX – Application </vt:lpstr>
      <vt:lpstr>UCCX – Subsytem</vt:lpstr>
      <vt:lpstr>UCCX – Application</vt:lpstr>
      <vt:lpstr>UCCX – Application</vt:lpstr>
      <vt:lpstr>UCCX – Modifcación Prompt</vt:lpstr>
      <vt:lpstr>UCCX – Add Application</vt:lpstr>
      <vt:lpstr>CUCM – CTI Route Point</vt:lpstr>
      <vt:lpstr>UCCX – Trigger</vt:lpstr>
      <vt:lpstr>UCCX – Trigger</vt:lpstr>
      <vt:lpstr>UCCX – Trigger Advance Options</vt:lpstr>
      <vt:lpstr>UCCX – Call Control Group</vt:lpstr>
      <vt:lpstr>UCCX – Call Control Group</vt:lpstr>
      <vt:lpstr>CUCM – Device Phone</vt:lpstr>
      <vt:lpstr>UCCX – Creacion Call Control Group</vt:lpstr>
      <vt:lpstr>UCCX – Creacion CTI-Ports</vt:lpstr>
      <vt:lpstr>CUCM – Confirmacion CTI </vt:lpstr>
      <vt:lpstr>UCCX – Script Managment</vt:lpstr>
      <vt:lpstr>UCCX – Script </vt:lpstr>
      <vt:lpstr>UCCX – Editor de Script </vt:lpstr>
      <vt:lpstr>Presentación de PowerPoint</vt:lpstr>
      <vt:lpstr>UCCX – Elementos</vt:lpstr>
      <vt:lpstr>UCCX – Creacion</vt:lpstr>
      <vt:lpstr>UCCX – Prompt </vt:lpstr>
      <vt:lpstr>UCCX – Variable </vt:lpstr>
      <vt:lpstr>UCCX – Seleccion</vt:lpstr>
      <vt:lpstr>UCCX – Subo el script creado</vt:lpstr>
      <vt:lpstr>UCCX – Queue  </vt:lpstr>
      <vt:lpstr>UCCX – Definir una Queue </vt:lpstr>
      <vt:lpstr>UCCX – Queue</vt:lpstr>
      <vt:lpstr>UCCX – Queue</vt:lpstr>
      <vt:lpstr>UCCX – Skills </vt:lpstr>
      <vt:lpstr>UCCX – Resource </vt:lpstr>
      <vt:lpstr>UCCX – Teams</vt:lpstr>
      <vt:lpstr>UCCX – Teams</vt:lpstr>
      <vt:lpstr>UCCX – Vinculacion Queue con Script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COMUNIACIONES  UNIFICADAS  Agosto 2020</dc:title>
  <dc:creator>Suren Keushkerian</dc:creator>
  <cp:lastModifiedBy>Suren Keushkerian</cp:lastModifiedBy>
  <cp:revision>4</cp:revision>
  <dcterms:created xsi:type="dcterms:W3CDTF">2020-11-16T21:49:03Z</dcterms:created>
  <dcterms:modified xsi:type="dcterms:W3CDTF">2022-11-01T21:00:04Z</dcterms:modified>
</cp:coreProperties>
</file>